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mo" charset="1" panose="020B0604020202020204"/>
      <p:regular r:id="rId17"/>
    </p:embeddedFont>
    <p:embeddedFont>
      <p:font typeface="Source Sans Pro" charset="1" panose="020B0503030403020204"/>
      <p:regular r:id="rId18"/>
    </p:embeddedFont>
    <p:embeddedFont>
      <p:font typeface="Arimo Bold" charset="1" panose="020B07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1321147"/>
            <a:ext cx="9445526" cy="496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Advanced Data Cleaning Techniques with Pandas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618386"/>
            <a:ext cx="944552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Welcome to our advanced data cleaning workshop using Pandas. We'll explore crucial techniques to refine your datasets, ensuring optimal analysis outcomes. Let's dive into the world of data cleansing!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87550" y="8317260"/>
            <a:ext cx="2851659" cy="48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750" b="true">
                <a:solidFill>
                  <a:srgbClr val="2B4150"/>
                </a:solidFill>
                <a:latin typeface="Arimo Bold"/>
                <a:ea typeface="Arimo Bold"/>
                <a:cs typeface="Arimo Bold"/>
                <a:sym typeface="Arimo Bold"/>
              </a:rPr>
              <a:t>by Aravind 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3117800"/>
            <a:ext cx="1135156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The Importance of Data Cleaning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73154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Data Quality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400824"/>
            <a:ext cx="497264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Clean data leads to accurate insights. It's the foundation of reliable analysis.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473154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Efficiency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66160" y="5400824"/>
            <a:ext cx="49726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Well-structured data speeds up processing. It reduces computational resources and time.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473154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Decision Making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40084" y="5400824"/>
            <a:ext cx="497264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Clean data supports informed decisions. It minimizes errors in business strategies.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1016199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Handling Duplicates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98389" y="2384524"/>
            <a:ext cx="38100" cy="6828979"/>
            <a:chOff x="0" y="0"/>
            <a:chExt cx="50800" cy="910530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" cy="9105265"/>
            </a:xfrm>
            <a:custGeom>
              <a:avLst/>
              <a:gdLst/>
              <a:ahLst/>
              <a:cxnLst/>
              <a:rect r="r" b="b" t="t" l="l"/>
              <a:pathLst>
                <a:path h="9105265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079865"/>
                  </a:lnTo>
                  <a:cubicBezTo>
                    <a:pt x="50800" y="9093835"/>
                    <a:pt x="39370" y="9105265"/>
                    <a:pt x="25400" y="9105265"/>
                  </a:cubicBezTo>
                  <a:cubicBezTo>
                    <a:pt x="11430" y="9105265"/>
                    <a:pt x="0" y="9093835"/>
                    <a:pt x="0" y="9079865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98277" y="3003351"/>
            <a:ext cx="992237" cy="38100"/>
            <a:chOff x="0" y="0"/>
            <a:chExt cx="1322983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98500" y="2703462"/>
            <a:ext cx="637878" cy="637878"/>
            <a:chOff x="0" y="0"/>
            <a:chExt cx="850503" cy="85050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17724" y="2847826"/>
            <a:ext cx="199430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76860" y="262994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Identify Duplicates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76860" y="3185815"/>
            <a:ext cx="746090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DataFrame.duplicated() to spot repeating rows. It flags duplicate entries for inspection.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98277" y="5374184"/>
            <a:ext cx="992237" cy="38100"/>
            <a:chOff x="0" y="0"/>
            <a:chExt cx="1322983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98500" y="5074295"/>
            <a:ext cx="637878" cy="637877"/>
            <a:chOff x="0" y="0"/>
            <a:chExt cx="850503" cy="8505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99121" y="5218659"/>
            <a:ext cx="236488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976860" y="500077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Remove Duplicates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976860" y="5556646"/>
            <a:ext cx="746090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Apply DataFrame.drop_duplicates() to eliminate redundant data. Choose which occurrences to keep.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98277" y="7745016"/>
            <a:ext cx="992237" cy="38100"/>
            <a:chOff x="0" y="0"/>
            <a:chExt cx="1322983" cy="50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098500" y="7445127"/>
            <a:ext cx="637878" cy="637878"/>
            <a:chOff x="0" y="0"/>
            <a:chExt cx="850503" cy="8505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297930" y="7589490"/>
            <a:ext cx="239017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976860" y="737160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Verify Results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976860" y="7927479"/>
            <a:ext cx="746090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Double-check the cleaned dataset. Ensure important information wasn't accidentally removed.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526530"/>
            <a:ext cx="9124801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Managing Missing Values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50237" y="2894856"/>
            <a:ext cx="4581079" cy="2540942"/>
            <a:chOff x="0" y="0"/>
            <a:chExt cx="6108105" cy="338792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08192" cy="3387979"/>
            </a:xfrm>
            <a:custGeom>
              <a:avLst/>
              <a:gdLst/>
              <a:ahLst/>
              <a:cxnLst/>
              <a:rect r="r" b="b" t="t" l="l"/>
              <a:pathLst>
                <a:path h="3387979" w="610819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3331210"/>
                  </a:lnTo>
                  <a:cubicBezTo>
                    <a:pt x="6108192" y="3362579"/>
                    <a:pt x="6082792" y="3387979"/>
                    <a:pt x="605142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33755" y="314027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Detection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33755" y="3696146"/>
            <a:ext cx="40140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isnull() and sum() to identify missing data. Quantify gaps in your dataset.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4834" y="2894856"/>
            <a:ext cx="4581079" cy="2540942"/>
            <a:chOff x="0" y="0"/>
            <a:chExt cx="6108105" cy="33879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08192" cy="3387979"/>
            </a:xfrm>
            <a:custGeom>
              <a:avLst/>
              <a:gdLst/>
              <a:ahLst/>
              <a:cxnLst/>
              <a:rect r="r" b="b" t="t" l="l"/>
              <a:pathLst>
                <a:path h="3387979" w="610819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3331210"/>
                  </a:lnTo>
                  <a:cubicBezTo>
                    <a:pt x="6108192" y="3362579"/>
                    <a:pt x="6082792" y="3387979"/>
                    <a:pt x="605142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998351" y="314027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Conditional Filling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98351" y="3696146"/>
            <a:ext cx="40140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Fill missing values based on other column data. Maintain data integrity and relationships.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50237" y="5719316"/>
            <a:ext cx="4581079" cy="2983855"/>
            <a:chOff x="0" y="0"/>
            <a:chExt cx="6108105" cy="397847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108065" cy="3978402"/>
            </a:xfrm>
            <a:custGeom>
              <a:avLst/>
              <a:gdLst/>
              <a:ahLst/>
              <a:cxnLst/>
              <a:rect r="r" b="b" t="t" l="l"/>
              <a:pathLst>
                <a:path h="3978402" w="6108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3921760"/>
                  </a:lnTo>
                  <a:cubicBezTo>
                    <a:pt x="6108065" y="3953129"/>
                    <a:pt x="6082665" y="3978402"/>
                    <a:pt x="6051423" y="3978402"/>
                  </a:cubicBezTo>
                  <a:lnTo>
                    <a:pt x="56642" y="3978402"/>
                  </a:lnTo>
                  <a:cubicBezTo>
                    <a:pt x="25273" y="3978402"/>
                    <a:pt x="0" y="3953002"/>
                    <a:pt x="0" y="392176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133755" y="596473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Interpolation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33755" y="6520606"/>
            <a:ext cx="40140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Estimate missing values using linear or polynomial methods. Ideal for time-series data.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2714834" y="5719316"/>
            <a:ext cx="4581079" cy="2983855"/>
            <a:chOff x="0" y="0"/>
            <a:chExt cx="6108105" cy="397847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108065" cy="3978402"/>
            </a:xfrm>
            <a:custGeom>
              <a:avLst/>
              <a:gdLst/>
              <a:ahLst/>
              <a:cxnLst/>
              <a:rect r="r" b="b" t="t" l="l"/>
              <a:pathLst>
                <a:path h="3978402" w="6108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3921760"/>
                  </a:lnTo>
                  <a:cubicBezTo>
                    <a:pt x="6108065" y="3953129"/>
                    <a:pt x="6082665" y="3978402"/>
                    <a:pt x="6051423" y="3978402"/>
                  </a:cubicBezTo>
                  <a:lnTo>
                    <a:pt x="56642" y="3978402"/>
                  </a:lnTo>
                  <a:cubicBezTo>
                    <a:pt x="25273" y="3978402"/>
                    <a:pt x="0" y="3953002"/>
                    <a:pt x="0" y="392176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998351" y="5964734"/>
            <a:ext cx="401404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Forward/Backward Filling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998351" y="6963519"/>
            <a:ext cx="40140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neighboring values to fill gaps. Suitable for categorical or slowly changing data.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6341" y="703212"/>
            <a:ext cx="9497317" cy="1782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Outlier Detection and Handling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966341" y="2899916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760910" y="3147417"/>
            <a:ext cx="3451472" cy="45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IQR Method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60910" y="3677691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Define bounds using interquartile range. Identify values beyond 1.5 times the IQR.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966341" y="5108822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t="0" r="-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60910" y="5356324"/>
            <a:ext cx="3451472" cy="45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Z-score Method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60910" y="5886599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Standardize data to spot outliers. Flag values beyond three standard deviations.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966341" y="7317730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t="0" r="-1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60910" y="7565231"/>
            <a:ext cx="3451472" cy="45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Handle Outliers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60910" y="8095506"/>
            <a:ext cx="7702749" cy="97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Remove or cap extreme values. Choose based on domain knowledge and data context.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888182"/>
            <a:ext cx="7772549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Optimizing Data Types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45475" y="3251746"/>
            <a:ext cx="9455051" cy="5094685"/>
            <a:chOff x="0" y="0"/>
            <a:chExt cx="12606735" cy="67929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06782" cy="6792849"/>
            </a:xfrm>
            <a:custGeom>
              <a:avLst/>
              <a:gdLst/>
              <a:ahLst/>
              <a:cxnLst/>
              <a:rect r="r" b="b" t="t" l="l"/>
              <a:pathLst>
                <a:path h="6792849" w="12606782">
                  <a:moveTo>
                    <a:pt x="0" y="62992"/>
                  </a:moveTo>
                  <a:cubicBezTo>
                    <a:pt x="0" y="28194"/>
                    <a:pt x="28194" y="0"/>
                    <a:pt x="63119" y="0"/>
                  </a:cubicBezTo>
                  <a:lnTo>
                    <a:pt x="12543663" y="0"/>
                  </a:lnTo>
                  <a:lnTo>
                    <a:pt x="12543663" y="6350"/>
                  </a:lnTo>
                  <a:lnTo>
                    <a:pt x="12543663" y="0"/>
                  </a:lnTo>
                  <a:cubicBezTo>
                    <a:pt x="12578461" y="0"/>
                    <a:pt x="12606782" y="28194"/>
                    <a:pt x="12606782" y="62992"/>
                  </a:cubicBezTo>
                  <a:lnTo>
                    <a:pt x="12600432" y="62992"/>
                  </a:lnTo>
                  <a:lnTo>
                    <a:pt x="12606782" y="62992"/>
                  </a:lnTo>
                  <a:lnTo>
                    <a:pt x="12606782" y="6729857"/>
                  </a:lnTo>
                  <a:lnTo>
                    <a:pt x="12600432" y="6729857"/>
                  </a:lnTo>
                  <a:lnTo>
                    <a:pt x="12606782" y="6729857"/>
                  </a:lnTo>
                  <a:cubicBezTo>
                    <a:pt x="12606782" y="6764655"/>
                    <a:pt x="12578588" y="6792849"/>
                    <a:pt x="12543663" y="6792849"/>
                  </a:cubicBezTo>
                  <a:lnTo>
                    <a:pt x="12543663" y="6786499"/>
                  </a:lnTo>
                  <a:lnTo>
                    <a:pt x="12543663" y="6792849"/>
                  </a:lnTo>
                  <a:lnTo>
                    <a:pt x="63119" y="6792849"/>
                  </a:lnTo>
                  <a:lnTo>
                    <a:pt x="63119" y="6786499"/>
                  </a:lnTo>
                  <a:lnTo>
                    <a:pt x="63119" y="6792849"/>
                  </a:lnTo>
                  <a:cubicBezTo>
                    <a:pt x="28321" y="6792849"/>
                    <a:pt x="0" y="6764655"/>
                    <a:pt x="0" y="6729857"/>
                  </a:cubicBezTo>
                  <a:lnTo>
                    <a:pt x="0" y="62992"/>
                  </a:lnTo>
                  <a:lnTo>
                    <a:pt x="6350" y="62992"/>
                  </a:lnTo>
                  <a:lnTo>
                    <a:pt x="0" y="62992"/>
                  </a:lnTo>
                  <a:moveTo>
                    <a:pt x="12700" y="62992"/>
                  </a:moveTo>
                  <a:lnTo>
                    <a:pt x="12700" y="6729857"/>
                  </a:lnTo>
                  <a:lnTo>
                    <a:pt x="6350" y="6729857"/>
                  </a:lnTo>
                  <a:lnTo>
                    <a:pt x="12700" y="6729857"/>
                  </a:lnTo>
                  <a:cubicBezTo>
                    <a:pt x="12700" y="6757670"/>
                    <a:pt x="35306" y="6780149"/>
                    <a:pt x="63119" y="6780149"/>
                  </a:cubicBezTo>
                  <a:lnTo>
                    <a:pt x="12543663" y="6780149"/>
                  </a:lnTo>
                  <a:cubicBezTo>
                    <a:pt x="12571476" y="6780149"/>
                    <a:pt x="12594082" y="6757670"/>
                    <a:pt x="12594082" y="6729857"/>
                  </a:cubicBezTo>
                  <a:lnTo>
                    <a:pt x="12594082" y="62992"/>
                  </a:lnTo>
                  <a:cubicBezTo>
                    <a:pt x="12594082" y="35179"/>
                    <a:pt x="12571476" y="12700"/>
                    <a:pt x="12543663" y="12700"/>
                  </a:cubicBezTo>
                  <a:lnTo>
                    <a:pt x="63119" y="12700"/>
                  </a:lnTo>
                  <a:lnTo>
                    <a:pt x="63119" y="6350"/>
                  </a:lnTo>
                  <a:lnTo>
                    <a:pt x="63119" y="12700"/>
                  </a:lnTo>
                  <a:cubicBezTo>
                    <a:pt x="35306" y="12700"/>
                    <a:pt x="12700" y="35179"/>
                    <a:pt x="12700" y="62992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859762" y="3266034"/>
            <a:ext cx="9425434" cy="1266528"/>
            <a:chOff x="0" y="0"/>
            <a:chExt cx="12567245" cy="16887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67285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7285">
                  <a:moveTo>
                    <a:pt x="0" y="0"/>
                  </a:moveTo>
                  <a:lnTo>
                    <a:pt x="12567285" y="0"/>
                  </a:lnTo>
                  <a:lnTo>
                    <a:pt x="12567285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144321" y="3350419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Type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90548" y="3350419"/>
            <a:ext cx="256490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Optimization Technique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432012" y="3350419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Memory Impact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859762" y="4532560"/>
            <a:ext cx="9425434" cy="1266527"/>
            <a:chOff x="0" y="0"/>
            <a:chExt cx="12567245" cy="16887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67285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7285">
                  <a:moveTo>
                    <a:pt x="0" y="0"/>
                  </a:moveTo>
                  <a:lnTo>
                    <a:pt x="12567285" y="0"/>
                  </a:lnTo>
                  <a:lnTo>
                    <a:pt x="12567285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144321" y="4616946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Integer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90548" y="4616946"/>
            <a:ext cx="256490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Convert to smaller types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432012" y="4616946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 to 75% reduction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859762" y="5799087"/>
            <a:ext cx="9425434" cy="1266527"/>
            <a:chOff x="0" y="0"/>
            <a:chExt cx="12567245" cy="16887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567285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7285">
                  <a:moveTo>
                    <a:pt x="0" y="0"/>
                  </a:moveTo>
                  <a:lnTo>
                    <a:pt x="12567285" y="0"/>
                  </a:lnTo>
                  <a:lnTo>
                    <a:pt x="12567285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144321" y="5883474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Float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290548" y="5883474"/>
            <a:ext cx="256490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precision if possible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432012" y="5883474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 to 50% reduction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7859762" y="7065615"/>
            <a:ext cx="9425434" cy="1266528"/>
            <a:chOff x="0" y="0"/>
            <a:chExt cx="12567245" cy="168870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567285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7285">
                  <a:moveTo>
                    <a:pt x="0" y="0"/>
                  </a:moveTo>
                  <a:lnTo>
                    <a:pt x="12567285" y="0"/>
                  </a:lnTo>
                  <a:lnTo>
                    <a:pt x="12567285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8144321" y="7150001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Object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290548" y="7150001"/>
            <a:ext cx="256490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Transform to category dtype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432012" y="7150001"/>
            <a:ext cx="256966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Up to 90% reduction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92820" y="757832"/>
            <a:ext cx="6521500" cy="844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Practical Applications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892820" y="1985368"/>
            <a:ext cx="637729" cy="637729"/>
          </a:xfrm>
          <a:custGeom>
            <a:avLst/>
            <a:gdLst/>
            <a:ahLst/>
            <a:cxnLst/>
            <a:rect r="r" b="b" t="t" l="l"/>
            <a:pathLst>
              <a:path h="637729" w="637729">
                <a:moveTo>
                  <a:pt x="0" y="0"/>
                </a:moveTo>
                <a:lnTo>
                  <a:pt x="637729" y="0"/>
                </a:lnTo>
                <a:lnTo>
                  <a:pt x="637729" y="637728"/>
                </a:lnTo>
                <a:lnTo>
                  <a:pt x="0" y="6377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92820" y="2849612"/>
            <a:ext cx="3189089" cy="42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Financial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2820" y="3353544"/>
            <a:ext cx="9644360" cy="484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Clean data improves stock predictions. It leads to more accurate market trend analysis.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892820" y="4603105"/>
            <a:ext cx="637729" cy="637729"/>
          </a:xfrm>
          <a:custGeom>
            <a:avLst/>
            <a:gdLst/>
            <a:ahLst/>
            <a:cxnLst/>
            <a:rect r="r" b="b" t="t" l="l"/>
            <a:pathLst>
              <a:path h="637729" w="637729">
                <a:moveTo>
                  <a:pt x="0" y="0"/>
                </a:moveTo>
                <a:lnTo>
                  <a:pt x="637729" y="0"/>
                </a:lnTo>
                <a:lnTo>
                  <a:pt x="637729" y="637729"/>
                </a:lnTo>
                <a:lnTo>
                  <a:pt x="0" y="6377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92820" y="5467350"/>
            <a:ext cx="3189089" cy="42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Healthcare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2820" y="5971282"/>
            <a:ext cx="9644360" cy="484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Refined patient data enhances diagnoses. It supports more effective treatment plans.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892820" y="7220842"/>
            <a:ext cx="637729" cy="637729"/>
          </a:xfrm>
          <a:custGeom>
            <a:avLst/>
            <a:gdLst/>
            <a:ahLst/>
            <a:cxnLst/>
            <a:rect r="r" b="b" t="t" l="l"/>
            <a:pathLst>
              <a:path h="637729" w="637729">
                <a:moveTo>
                  <a:pt x="0" y="0"/>
                </a:moveTo>
                <a:lnTo>
                  <a:pt x="637729" y="0"/>
                </a:lnTo>
                <a:lnTo>
                  <a:pt x="637729" y="637729"/>
                </a:lnTo>
                <a:lnTo>
                  <a:pt x="0" y="6377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892820" y="8085087"/>
            <a:ext cx="3189089" cy="42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Manufacturing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2820" y="8589020"/>
            <a:ext cx="9644360" cy="892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Optimized production data boosts efficiency. It helps identify and reduce waste in processes.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1331714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24E73"/>
                </a:solidFill>
                <a:latin typeface="Arimo"/>
                <a:ea typeface="Arimo"/>
                <a:cs typeface="Arimo"/>
                <a:sym typeface="Arimo"/>
              </a:rPr>
              <a:t>Summary &amp; Key Takeaways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92238" y="3904952"/>
            <a:ext cx="637878" cy="637878"/>
            <a:chOff x="0" y="0"/>
            <a:chExt cx="850503" cy="8505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11461" y="4049316"/>
            <a:ext cx="199430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2" y="3866852"/>
            <a:ext cx="365968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Data Quality is Crucial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13632" y="4865638"/>
            <a:ext cx="365968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Clean data forms the foundation of reliable analysis. It's essential for accurate insights.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56834" y="3904952"/>
            <a:ext cx="637878" cy="637878"/>
            <a:chOff x="0" y="0"/>
            <a:chExt cx="850503" cy="8505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57454" y="4049316"/>
            <a:ext cx="236488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78229" y="386685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Efficiency Matters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78229" y="4422725"/>
            <a:ext cx="365968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Optimized data types save memory and boost performance. They're crucial for large datasets.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92238" y="7377856"/>
            <a:ext cx="637878" cy="637877"/>
            <a:chOff x="0" y="0"/>
            <a:chExt cx="850503" cy="8505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191666" y="7522220"/>
            <a:ext cx="239018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13632" y="733975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B4150"/>
                </a:solidFill>
                <a:latin typeface="Arimo"/>
                <a:ea typeface="Arimo"/>
                <a:cs typeface="Arimo"/>
                <a:sym typeface="Arimo"/>
              </a:rPr>
              <a:t>Continuous Process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13632" y="7895630"/>
            <a:ext cx="8524131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cleaning is ongoing. Regular maintenance ensures data remains high-quality and useful.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DAGV32EI_Fs</dc:identifier>
  <dcterms:modified xsi:type="dcterms:W3CDTF">2011-08-01T06:04:30Z</dcterms:modified>
  <cp:revision>1</cp:revision>
  <dc:title>Advanced-Data-Cleaning-Techniques-with-Pandas.pptx</dc:title>
</cp:coreProperties>
</file>

<file path=docProps/thumbnail.jpeg>
</file>